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1969AB-5F14-42C6-A82B-8F548047CE13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5BACA-E215-4D4C-9C64-BCD50A3EC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1969AB-5F14-42C6-A82B-8F548047CE13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5BACA-E215-4D4C-9C64-BCD50A3EC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1969AB-5F14-42C6-A82B-8F548047CE13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5BACA-E215-4D4C-9C64-BCD50A3EC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1969AB-5F14-42C6-A82B-8F548047CE13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5BACA-E215-4D4C-9C64-BCD50A3EC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1969AB-5F14-42C6-A82B-8F548047CE13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5BACA-E215-4D4C-9C64-BCD50A3EC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1969AB-5F14-42C6-A82B-8F548047CE13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5BACA-E215-4D4C-9C64-BCD50A3EC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1969AB-5F14-42C6-A82B-8F548047CE13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5BACA-E215-4D4C-9C64-BCD50A3EC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1969AB-5F14-42C6-A82B-8F548047CE13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5BACA-E215-4D4C-9C64-BCD50A3EC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1969AB-5F14-42C6-A82B-8F548047CE13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5BACA-E215-4D4C-9C64-BCD50A3EC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1969AB-5F14-42C6-A82B-8F548047CE13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5BACA-E215-4D4C-9C64-BCD50A3EC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1969AB-5F14-42C6-A82B-8F548047CE13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5BACA-E215-4D4C-9C64-BCD50A3ECA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41969AB-5F14-42C6-A82B-8F548047CE13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395BACA-E215-4D4C-9C64-BCD50A3EC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http/mathbits.com/mathbits/tisection/statistics1/linefit.htm" TargetMode="External"/><Relationship Id="rId2" Type="http://schemas.openxmlformats.org/officeDocument/2006/relationships/hyperlink" Target="http://http/cphs.dadeschools.net/departments/mathematics/ebooks/alg1mcd/Source/LA105EAD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Line of Best Fit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Linear Models and Correlation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Chelsea </a:t>
            </a:r>
            <a:r>
              <a:rPr lang="en-US" dirty="0" err="1" smtClean="0"/>
              <a:t>Veach</a:t>
            </a:r>
            <a:endParaRPr lang="en-US" dirty="0" smtClean="0"/>
          </a:p>
          <a:p>
            <a:r>
              <a:rPr lang="en-US" dirty="0" smtClean="0"/>
              <a:t>April 26,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5105400" cy="838200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Extended Questions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83880" cy="48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Determine the length of a person’s foot if they have a forearm length of 6 inches.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*Plug into our equation*</a:t>
            </a: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y = 0.964</a:t>
            </a:r>
            <a:r>
              <a:rPr lang="en-US" b="1" i="1" dirty="0" smtClean="0"/>
              <a:t>x</a:t>
            </a:r>
            <a:r>
              <a:rPr lang="en-US" b="1" dirty="0" smtClean="0"/>
              <a:t> + .752</a:t>
            </a:r>
          </a:p>
          <a:p>
            <a:pPr algn="ctr">
              <a:buNone/>
            </a:pPr>
            <a:r>
              <a:rPr lang="en-US" dirty="0" smtClean="0"/>
              <a:t>We know the forearm length is our (y)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6 = 0.964</a:t>
            </a:r>
            <a:r>
              <a:rPr lang="en-US" i="1" dirty="0" smtClean="0"/>
              <a:t>x</a:t>
            </a:r>
            <a:r>
              <a:rPr lang="en-US" dirty="0" smtClean="0"/>
              <a:t> + .752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Solve for (x)</a:t>
            </a:r>
          </a:p>
          <a:p>
            <a:pPr algn="ctr">
              <a:buNone/>
            </a:pPr>
            <a:r>
              <a:rPr lang="en-US" dirty="0" smtClean="0"/>
              <a:t>6 - .752 = 0.964</a:t>
            </a:r>
            <a:r>
              <a:rPr lang="en-US" i="1" dirty="0" smtClean="0"/>
              <a:t>x</a:t>
            </a:r>
          </a:p>
          <a:p>
            <a:pPr algn="ctr">
              <a:buNone/>
            </a:pPr>
            <a:r>
              <a:rPr lang="en-US" dirty="0" smtClean="0"/>
              <a:t>5.248 = 0.964</a:t>
            </a:r>
            <a:r>
              <a:rPr lang="en-US" i="1" dirty="0" smtClean="0"/>
              <a:t>x</a:t>
            </a:r>
          </a:p>
          <a:p>
            <a:pPr algn="ctr">
              <a:buNone/>
            </a:pPr>
            <a:r>
              <a:rPr lang="en-US" b="1" dirty="0" smtClean="0"/>
              <a:t>X </a:t>
            </a:r>
            <a:r>
              <a:rPr lang="en-US" dirty="0" smtClean="0"/>
              <a:t>≈ 5.4</a:t>
            </a:r>
          </a:p>
          <a:p>
            <a:pPr algn="ctr">
              <a:buNone/>
            </a:pPr>
            <a:r>
              <a:rPr lang="en-US" b="1" dirty="0" smtClean="0"/>
              <a:t>If a person has a forearm length of 6 inches long their foot length would be 5.4 inches long.</a:t>
            </a:r>
            <a:endParaRPr lang="en-US" b="1" dirty="0" smtClean="0"/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5105400" cy="838200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Extended Questions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83880" cy="5181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Determine the length of a person’s forearm if the length of their foot is 25 inches long.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*Plug into our equation*</a:t>
            </a: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y = 0.964</a:t>
            </a:r>
            <a:r>
              <a:rPr lang="en-US" b="1" i="1" dirty="0" smtClean="0"/>
              <a:t>x</a:t>
            </a:r>
            <a:r>
              <a:rPr lang="en-US" b="1" dirty="0" smtClean="0"/>
              <a:t> + .752</a:t>
            </a:r>
          </a:p>
          <a:p>
            <a:pPr algn="ctr">
              <a:buNone/>
            </a:pPr>
            <a:r>
              <a:rPr lang="en-US" dirty="0" smtClean="0"/>
              <a:t>We know the foot length is our (x)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y</a:t>
            </a:r>
            <a:r>
              <a:rPr lang="en-US" dirty="0" smtClean="0"/>
              <a:t> = 0.964</a:t>
            </a:r>
            <a:r>
              <a:rPr lang="en-US" i="1" dirty="0" smtClean="0"/>
              <a:t>*</a:t>
            </a:r>
            <a:r>
              <a:rPr lang="en-US" dirty="0" smtClean="0"/>
              <a:t>(25) + .752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Solve for (y)</a:t>
            </a:r>
          </a:p>
          <a:p>
            <a:pPr algn="ctr">
              <a:buNone/>
            </a:pPr>
            <a:r>
              <a:rPr lang="en-US" dirty="0" smtClean="0"/>
              <a:t>y =24.1 + .752</a:t>
            </a:r>
            <a:endParaRPr lang="en-US" i="1" dirty="0" smtClean="0"/>
          </a:p>
          <a:p>
            <a:pPr algn="ctr">
              <a:buNone/>
            </a:pPr>
            <a:r>
              <a:rPr lang="en-US" dirty="0" smtClean="0"/>
              <a:t>y = 24.852</a:t>
            </a:r>
          </a:p>
          <a:p>
            <a:pPr algn="ctr">
              <a:buNone/>
            </a:pPr>
            <a:r>
              <a:rPr lang="en-US" b="1" dirty="0" smtClean="0"/>
              <a:t>Y </a:t>
            </a:r>
            <a:r>
              <a:rPr lang="en-US" dirty="0" smtClean="0"/>
              <a:t>≈ 24.9</a:t>
            </a:r>
          </a:p>
          <a:p>
            <a:pPr algn="ctr">
              <a:buNone/>
            </a:pPr>
            <a:r>
              <a:rPr lang="en-US" b="1" dirty="0" smtClean="0"/>
              <a:t>If the length of a persons foot is 25 inches long then the length of their forearm is approximately 24.9 inches long.</a:t>
            </a:r>
            <a:endParaRPr lang="en-US" b="1" dirty="0" smtClean="0"/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5105400" cy="838200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Extended Exercises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8388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/>
              <a:t>Determine the correlation and line of best fit for heigh</a:t>
            </a:r>
            <a:r>
              <a:rPr lang="en-US" sz="2000" b="1" dirty="0" smtClean="0"/>
              <a:t>t and height of navel from the ground.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Determine the correlation of arm span, from finger to finger, and the height of a person.</a:t>
            </a:r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981200"/>
            <a:ext cx="299343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5105400" cy="838200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Standards Addressed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83880" cy="5181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000" b="1" i="1" dirty="0" smtClean="0"/>
              <a:t>Students will recognize, use, and represent algebraically patterns, </a:t>
            </a:r>
            <a:r>
              <a:rPr lang="en-US" sz="1900" b="1" i="1" dirty="0" smtClean="0"/>
              <a:t>relations, and functions</a:t>
            </a:r>
            <a:r>
              <a:rPr lang="en-US" sz="1900" b="1" i="1" dirty="0" smtClean="0"/>
              <a:t>.</a:t>
            </a:r>
            <a:endParaRPr lang="en-US" sz="1900" b="1" dirty="0" smtClean="0"/>
          </a:p>
          <a:p>
            <a:r>
              <a:rPr lang="en-US" sz="1900" dirty="0" smtClean="0"/>
              <a:t>A.A.35 Write the equation of a line, given the coordinates of two points on the </a:t>
            </a:r>
            <a:r>
              <a:rPr lang="en-US" sz="1900" dirty="0" smtClean="0"/>
              <a:t>line.</a:t>
            </a:r>
          </a:p>
          <a:p>
            <a:r>
              <a:rPr lang="en-US" sz="1900" dirty="0" smtClean="0"/>
              <a:t>A.A.37 Determine the slope of a line, given its equation in any </a:t>
            </a:r>
            <a:r>
              <a:rPr lang="en-US" sz="1900" dirty="0" smtClean="0"/>
              <a:t>form.</a:t>
            </a:r>
          </a:p>
          <a:p>
            <a:pPr>
              <a:buNone/>
            </a:pPr>
            <a:r>
              <a:rPr lang="en-US" sz="1900" b="1" i="1" dirty="0" smtClean="0"/>
              <a:t>Students will understand how mathematical ideas interconnect and build on one another to produce a coherent whole.</a:t>
            </a:r>
          </a:p>
          <a:p>
            <a:r>
              <a:rPr lang="en-US" sz="1900" dirty="0" smtClean="0"/>
              <a:t>A.CN.3 Model situations mathematically, using representations to draw conclusions and formulate new situations A.CN.4</a:t>
            </a:r>
          </a:p>
          <a:p>
            <a:r>
              <a:rPr lang="en-US" sz="1900" dirty="0" smtClean="0"/>
              <a:t>Understand how concepts, procedures, and mathematical results in one area of mathematics can be used to solve problems in other areas of </a:t>
            </a:r>
            <a:r>
              <a:rPr lang="en-US" sz="1900" dirty="0" smtClean="0"/>
              <a:t>mathematics</a:t>
            </a:r>
            <a:endParaRPr lang="en-US" sz="1900" b="1" dirty="0" smtClean="0"/>
          </a:p>
          <a:p>
            <a:pPr>
              <a:buNone/>
            </a:pPr>
            <a:r>
              <a:rPr lang="en-US" sz="1900" b="1" i="1" dirty="0" smtClean="0"/>
              <a:t>Students will recognize and apply mathematics in contexts outside of mathematics</a:t>
            </a:r>
            <a:r>
              <a:rPr lang="en-US" sz="1900" b="1" i="1" dirty="0" smtClean="0"/>
              <a:t>.</a:t>
            </a:r>
          </a:p>
          <a:p>
            <a:pPr>
              <a:buNone/>
            </a:pPr>
            <a:endParaRPr lang="en-US" sz="1900" b="1" i="1" dirty="0" smtClean="0"/>
          </a:p>
          <a:p>
            <a:pPr>
              <a:buNone/>
            </a:pPr>
            <a:r>
              <a:rPr lang="en-US" sz="1900" b="1" i="1" dirty="0" smtClean="0"/>
              <a:t>Students will create and use representations to organize, record, and communicate mathematical ideas.</a:t>
            </a:r>
          </a:p>
          <a:p>
            <a:r>
              <a:rPr lang="en-US" sz="1900" dirty="0" smtClean="0"/>
              <a:t>A.R.1 Use physical objects, diagrams, charts, tables, graphs, symbols, equations, or objects created using technology as representations of mathematical concepts A.R.2 Recognize, compare, and use an array of representational forms</a:t>
            </a:r>
            <a:endParaRPr lang="en-US" sz="19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5105400" cy="838200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Resources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83880" cy="51816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Fitting a Line to Data. (</a:t>
            </a:r>
            <a:r>
              <a:rPr lang="en-US" sz="1600" dirty="0" err="1" smtClean="0"/>
              <a:t>n.d</a:t>
            </a:r>
            <a:r>
              <a:rPr lang="en-US" sz="1600" dirty="0" smtClean="0"/>
              <a:t>.). </a:t>
            </a:r>
            <a:r>
              <a:rPr lang="en-US" sz="1600" i="1" dirty="0" err="1" smtClean="0"/>
              <a:t>Classzone</a:t>
            </a:r>
            <a:r>
              <a:rPr lang="en-US" sz="1600" dirty="0" smtClean="0"/>
              <a:t>. Retrieved April 23, 2012, from </a:t>
            </a:r>
            <a:r>
              <a:rPr lang="en-US" sz="1600" u="sng" dirty="0" smtClean="0">
                <a:hlinkClick r:id="rId2"/>
              </a:rPr>
              <a:t>http</a:t>
            </a:r>
            <a:r>
              <a:rPr lang="en-US" sz="1600" u="sng" dirty="0" smtClean="0">
                <a:hlinkClick r:id="rId2"/>
              </a:rPr>
              <a:t>://http://</a:t>
            </a:r>
            <a:r>
              <a:rPr lang="en-US" sz="1600" u="sng" dirty="0" smtClean="0">
                <a:hlinkClick r:id="rId2"/>
              </a:rPr>
              <a:t>cphs.dadeschools.net/departments/mathematics/ebooks/alg1mcd/Source/LA105EAD.pdf</a:t>
            </a: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 marL="236538" indent="-236538"/>
            <a:r>
              <a:rPr lang="en-US" sz="1600" dirty="0" smtClean="0"/>
              <a:t>Line of Best Fit. (</a:t>
            </a:r>
            <a:r>
              <a:rPr lang="en-US" sz="1600" dirty="0" err="1" smtClean="0"/>
              <a:t>n.d</a:t>
            </a:r>
            <a:r>
              <a:rPr lang="en-US" sz="1600" dirty="0" smtClean="0"/>
              <a:t>.). </a:t>
            </a:r>
            <a:r>
              <a:rPr lang="en-US" sz="1600" i="1" dirty="0" err="1" smtClean="0"/>
              <a:t>MathBits</a:t>
            </a:r>
            <a:r>
              <a:rPr lang="en-US" sz="1600" dirty="0" smtClean="0"/>
              <a:t>. Retrieved April 24, 2012, </a:t>
            </a:r>
            <a:r>
              <a:rPr lang="en-US" sz="1600" dirty="0" smtClean="0"/>
              <a:t>from </a:t>
            </a:r>
            <a:r>
              <a:rPr lang="en-US" sz="1600" u="sng" dirty="0" smtClean="0">
                <a:hlinkClick r:id="rId3"/>
              </a:rPr>
              <a:t>http</a:t>
            </a:r>
            <a:r>
              <a:rPr lang="en-US" sz="1600" u="sng" dirty="0" smtClean="0">
                <a:hlinkClick r:id="rId3"/>
              </a:rPr>
              <a:t>://http://mathbits.com/mathbits/tisection/statistics1/linefit.htm</a:t>
            </a:r>
            <a:endParaRPr lang="en-US" sz="1600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example of fitting a line to data</a:t>
            </a:r>
            <a:endParaRPr lang="en-U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The purpose of this lesson is to learn how to write a linear model to represent a collection of data. Since there is no linear model that will pass through all data points in a set, then students will create the </a:t>
            </a:r>
            <a:r>
              <a:rPr lang="en-US" b="1" u="sng" dirty="0" smtClean="0"/>
              <a:t>line of best fit</a:t>
            </a:r>
            <a:r>
              <a:rPr lang="en-US" u="sng" dirty="0" smtClean="0"/>
              <a:t>.</a:t>
            </a:r>
          </a:p>
          <a:p>
            <a:pPr>
              <a:buNone/>
            </a:pPr>
            <a:r>
              <a:rPr lang="en-US" dirty="0" smtClean="0"/>
              <a:t>Along with the line of best fit, it is equally important to understand the </a:t>
            </a:r>
            <a:r>
              <a:rPr lang="en-US" b="1" u="sng" dirty="0" smtClean="0"/>
              <a:t>correlation</a:t>
            </a:r>
            <a:r>
              <a:rPr lang="en-US" dirty="0" smtClean="0"/>
              <a:t>. Correlation is the number that indicates how well a particular set of data can be approximated by a straight line. Correlation is either positive, negative, or </a:t>
            </a:r>
            <a:r>
              <a:rPr lang="en-US" dirty="0" smtClean="0"/>
              <a:t>there is relatively </a:t>
            </a:r>
            <a:r>
              <a:rPr lang="en-US" dirty="0" smtClean="0"/>
              <a:t>no correlation.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600200"/>
            <a:ext cx="240077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/>
          <a:lstStyle/>
          <a:p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83880" cy="41879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u="sng" dirty="0" smtClean="0"/>
              <a:t>Goals</a:t>
            </a:r>
            <a:endParaRPr lang="en-US" dirty="0" smtClean="0"/>
          </a:p>
          <a:p>
            <a:pPr lvl="0"/>
            <a:r>
              <a:rPr lang="en-US" dirty="0" smtClean="0"/>
              <a:t>The student will find a linear equation that approximates a set of data points.</a:t>
            </a:r>
          </a:p>
          <a:p>
            <a:pPr lvl="0"/>
            <a:r>
              <a:rPr lang="en-US" dirty="0" smtClean="0"/>
              <a:t>The student will determine the correlation of a real-life data.</a:t>
            </a:r>
          </a:p>
          <a:p>
            <a:r>
              <a:rPr lang="en-US" dirty="0" smtClean="0"/>
              <a:t> </a:t>
            </a:r>
          </a:p>
          <a:p>
            <a:pPr>
              <a:buNone/>
            </a:pPr>
            <a:r>
              <a:rPr lang="en-US" b="1" u="sng" dirty="0" smtClean="0"/>
              <a:t>Objectives</a:t>
            </a:r>
            <a:endParaRPr lang="en-US" dirty="0" smtClean="0"/>
          </a:p>
          <a:p>
            <a:pPr lvl="0"/>
            <a:r>
              <a:rPr lang="en-US" dirty="0" smtClean="0"/>
              <a:t>Given a set of data, the student will find a linear equation that best fits the students data with 100% accuracy.</a:t>
            </a:r>
          </a:p>
          <a:p>
            <a:pPr lvl="0"/>
            <a:r>
              <a:rPr lang="en-US" dirty="0" smtClean="0"/>
              <a:t>Given a student created scatter plot, the student will determine the correlation of the data with 100% accuracy.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Materials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83880" cy="4187952"/>
          </a:xfrm>
        </p:spPr>
        <p:txBody>
          <a:bodyPr>
            <a:normAutofit/>
          </a:bodyPr>
          <a:lstStyle/>
          <a:p>
            <a:r>
              <a:rPr lang="en-US" dirty="0" smtClean="0"/>
              <a:t>Measuring Tape</a:t>
            </a:r>
          </a:p>
          <a:p>
            <a:r>
              <a:rPr lang="en-US" dirty="0" smtClean="0"/>
              <a:t>Graphing Paper</a:t>
            </a:r>
          </a:p>
          <a:p>
            <a:r>
              <a:rPr lang="en-US" dirty="0" smtClean="0"/>
              <a:t>Data Collection Sheet</a:t>
            </a:r>
          </a:p>
          <a:p>
            <a:r>
              <a:rPr lang="en-US" dirty="0" smtClean="0"/>
              <a:t>Ruler</a:t>
            </a:r>
            <a:endParaRPr lang="en-US" dirty="0"/>
          </a:p>
        </p:txBody>
      </p:sp>
      <p:pic>
        <p:nvPicPr>
          <p:cNvPr id="2050" name="Picture 2" descr="http://www.freestockphotos.biz/pictures/9/9191/measuring+t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981200"/>
            <a:ext cx="2336800" cy="1752600"/>
          </a:xfrm>
          <a:prstGeom prst="rect">
            <a:avLst/>
          </a:prstGeom>
          <a:noFill/>
        </p:spPr>
      </p:pic>
      <p:pic>
        <p:nvPicPr>
          <p:cNvPr id="2052" name="Picture 4" descr="http://etc.usf.edu/clipart/41600/41629/ruler6_quarter_41629_l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5334000"/>
            <a:ext cx="4572000" cy="927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5105400" cy="838200"/>
          </a:xfrm>
        </p:spPr>
        <p:txBody>
          <a:bodyPr>
            <a:normAutofit/>
          </a:bodyPr>
          <a:lstStyle/>
          <a:p>
            <a:pPr algn="ctr"/>
            <a:r>
              <a:rPr lang="en-US" sz="4500" dirty="0" smtClean="0"/>
              <a:t>Procedure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900" dirty="0" smtClean="0"/>
              <a:t>A. Collect the Data</a:t>
            </a:r>
          </a:p>
          <a:p>
            <a:pPr lvl="0"/>
            <a:r>
              <a:rPr lang="en-US" sz="1400" dirty="0" smtClean="0"/>
              <a:t>The class will be split up into groups of four to six students.</a:t>
            </a:r>
          </a:p>
          <a:p>
            <a:pPr lvl="0"/>
            <a:r>
              <a:rPr lang="en-US" sz="1400" dirty="0" smtClean="0"/>
              <a:t>Each team will receive a measuring tape, graph paper, and the data collection sheet.</a:t>
            </a:r>
          </a:p>
          <a:p>
            <a:pPr lvl="0"/>
            <a:r>
              <a:rPr lang="en-US" sz="1400" dirty="0" smtClean="0"/>
              <a:t>One by one each member in the group will measure the length of their feet (in inches) and their forearm (in inches). Shoes cannot be worn!</a:t>
            </a:r>
          </a:p>
          <a:p>
            <a:pPr lvl="0"/>
            <a:r>
              <a:rPr lang="en-US" sz="1400" dirty="0" smtClean="0"/>
              <a:t>Once all of the heights are recorded each team will create a scatter plot. The x-axis will be the foot size and the y-axis will be the height. Make sure everything is labeled!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429000"/>
            <a:ext cx="199191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733800"/>
            <a:ext cx="3200400" cy="239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5105400" cy="838200"/>
          </a:xfrm>
        </p:spPr>
        <p:txBody>
          <a:bodyPr>
            <a:normAutofit/>
          </a:bodyPr>
          <a:lstStyle/>
          <a:p>
            <a:pPr algn="ctr"/>
            <a:r>
              <a:rPr lang="en-US" sz="4500" dirty="0" smtClean="0"/>
              <a:t>Procedure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83880" cy="4187952"/>
          </a:xfrm>
        </p:spPr>
        <p:txBody>
          <a:bodyPr>
            <a:normAutofit/>
          </a:bodyPr>
          <a:lstStyle/>
          <a:p>
            <a:pPr marL="457200" indent="-457200">
              <a:buAutoNum type="alphaUcPeriod"/>
            </a:pPr>
            <a:r>
              <a:rPr lang="en-US" sz="1900" dirty="0" smtClean="0"/>
              <a:t>Collect the Data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667000"/>
            <a:ext cx="322057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76400"/>
            <a:ext cx="336688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5105400" cy="838200"/>
          </a:xfrm>
        </p:spPr>
        <p:txBody>
          <a:bodyPr>
            <a:normAutofit/>
          </a:bodyPr>
          <a:lstStyle/>
          <a:p>
            <a:pPr algn="ctr"/>
            <a:r>
              <a:rPr lang="en-US" sz="4500" dirty="0" smtClean="0"/>
              <a:t>Procedure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u="sng" dirty="0" smtClean="0"/>
              <a:t>B. Find the Line of Best Fit</a:t>
            </a:r>
            <a:endParaRPr lang="en-US" sz="2000" dirty="0" smtClean="0"/>
          </a:p>
          <a:p>
            <a:pPr lvl="0"/>
            <a:r>
              <a:rPr lang="en-US" sz="1800" dirty="0" smtClean="0"/>
              <a:t>With all of the data collected, each group will draw a straight line on you scatter plot that goes through as many points as possible. Sketch a line that seems to fit the data best.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743200"/>
            <a:ext cx="359587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6705600" cy="5334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How to Determine Line of Best Fit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83880" cy="4648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000" b="1" u="sng" dirty="0" smtClean="0"/>
              <a:t>B. Find the Line of Best Fit</a:t>
            </a:r>
            <a:endParaRPr lang="en-US" sz="2000" dirty="0" smtClean="0"/>
          </a:p>
          <a:p>
            <a:pPr lvl="0"/>
            <a:r>
              <a:rPr lang="en-US" sz="1900" dirty="0" smtClean="0"/>
              <a:t>With your line drawn, each group will determine an equation to find the line of best fit. (y=</a:t>
            </a:r>
            <a:r>
              <a:rPr lang="en-US" sz="1900" dirty="0" err="1" smtClean="0"/>
              <a:t>mx+b</a:t>
            </a:r>
            <a:r>
              <a:rPr lang="en-US" sz="1900" dirty="0" smtClean="0"/>
              <a:t>)</a:t>
            </a:r>
          </a:p>
          <a:p>
            <a:pPr lvl="0"/>
            <a:r>
              <a:rPr lang="en-US" sz="1900" b="1" i="1" dirty="0" smtClean="0"/>
              <a:t>In order to find your equation pick points that lay on your line or very close to the line you have drawn.</a:t>
            </a:r>
          </a:p>
          <a:p>
            <a:pPr marL="514350" indent="-514350">
              <a:buNone/>
            </a:pPr>
            <a:endParaRPr lang="en-US" sz="1900" dirty="0" smtClean="0"/>
          </a:p>
          <a:p>
            <a:pPr marL="514350" indent="-514350">
              <a:buNone/>
            </a:pPr>
            <a:r>
              <a:rPr lang="en-US" sz="1900" dirty="0" smtClean="0"/>
              <a:t>Find two points that lie on the line. Points (7,7.5) and (9.8,10.2). Find the slope of the line through these points.</a:t>
            </a:r>
          </a:p>
          <a:p>
            <a:pPr marL="514350" indent="-514350">
              <a:buNone/>
            </a:pPr>
            <a:r>
              <a:rPr lang="en-US" sz="1900" dirty="0" smtClean="0"/>
              <a:t>m= </a:t>
            </a:r>
            <a:r>
              <a:rPr lang="en-US" sz="1900" u="sng" dirty="0" smtClean="0"/>
              <a:t>Y2-Y1</a:t>
            </a:r>
            <a:r>
              <a:rPr lang="en-US" sz="1900" dirty="0" smtClean="0"/>
              <a:t>	             </a:t>
            </a:r>
            <a:r>
              <a:rPr lang="en-US" sz="1900" dirty="0" smtClean="0"/>
              <a:t> </a:t>
            </a:r>
            <a:r>
              <a:rPr lang="en-US" sz="1900" dirty="0" smtClean="0"/>
              <a:t>m= </a:t>
            </a:r>
            <a:r>
              <a:rPr lang="en-US" sz="1900" u="sng" dirty="0" smtClean="0"/>
              <a:t>10.2-7.5</a:t>
            </a:r>
            <a:r>
              <a:rPr lang="en-US" sz="1900" dirty="0" smtClean="0"/>
              <a:t>	         m = </a:t>
            </a:r>
            <a:r>
              <a:rPr lang="en-US" sz="1900" u="sng" dirty="0" smtClean="0"/>
              <a:t>27</a:t>
            </a:r>
            <a:r>
              <a:rPr lang="en-US" sz="1900" dirty="0" smtClean="0"/>
              <a:t>	      m≈.964</a:t>
            </a:r>
            <a:endParaRPr lang="en-US" sz="1900" u="sng" dirty="0" smtClean="0"/>
          </a:p>
          <a:p>
            <a:pPr marL="514350" indent="-514350">
              <a:buNone/>
            </a:pPr>
            <a:r>
              <a:rPr lang="en-US" sz="1900" dirty="0" smtClean="0"/>
              <a:t>      X2-X1	           </a:t>
            </a:r>
            <a:r>
              <a:rPr lang="en-US" sz="1900" dirty="0" smtClean="0"/>
              <a:t>	</a:t>
            </a:r>
            <a:r>
              <a:rPr lang="en-US" sz="1900" dirty="0" smtClean="0"/>
              <a:t>          </a:t>
            </a:r>
            <a:r>
              <a:rPr lang="en-US" sz="1900" dirty="0" smtClean="0"/>
              <a:t>9.8-7</a:t>
            </a:r>
            <a:r>
              <a:rPr lang="en-US" sz="1900" dirty="0" smtClean="0"/>
              <a:t>	                28</a:t>
            </a:r>
          </a:p>
          <a:p>
            <a:pPr marL="514350" indent="-514350">
              <a:buNone/>
            </a:pPr>
            <a:endParaRPr lang="en-US" sz="1900" dirty="0" smtClean="0"/>
          </a:p>
          <a:p>
            <a:pPr marL="514350" indent="-514350">
              <a:buNone/>
            </a:pPr>
            <a:r>
              <a:rPr lang="en-US" sz="1900" dirty="0" smtClean="0"/>
              <a:t>To find the y-intercept of the line, substitute the values m=.964, x=7, y=7.5 in the slope intercept form.</a:t>
            </a:r>
          </a:p>
          <a:p>
            <a:pPr marL="514350" indent="-514350">
              <a:buNone/>
            </a:pPr>
            <a:r>
              <a:rPr lang="en-US" sz="1900" dirty="0" smtClean="0"/>
              <a:t>y = m(x) + </a:t>
            </a:r>
            <a:r>
              <a:rPr lang="en-US" sz="1900" i="1" dirty="0" smtClean="0"/>
              <a:t>b</a:t>
            </a:r>
            <a:r>
              <a:rPr lang="en-US" sz="1900" dirty="0" smtClean="0"/>
              <a:t>	         7.5 = .964(7) + </a:t>
            </a:r>
            <a:r>
              <a:rPr lang="en-US" sz="1900" i="1" dirty="0" smtClean="0"/>
              <a:t>b</a:t>
            </a:r>
            <a:r>
              <a:rPr lang="en-US" sz="1900" dirty="0" smtClean="0"/>
              <a:t>	           7.5 = 6.748 + </a:t>
            </a:r>
            <a:r>
              <a:rPr lang="en-US" sz="1900" i="1" dirty="0" smtClean="0"/>
              <a:t>b</a:t>
            </a:r>
          </a:p>
          <a:p>
            <a:pPr marL="514350" indent="-514350">
              <a:buNone/>
            </a:pPr>
            <a:endParaRPr lang="en-US" sz="1900" i="1" dirty="0" smtClean="0"/>
          </a:p>
          <a:p>
            <a:pPr marL="514350" indent="-514350" algn="ctr">
              <a:buNone/>
            </a:pPr>
            <a:r>
              <a:rPr lang="en-US" sz="1900" b="1" i="1" dirty="0" smtClean="0"/>
              <a:t>b = </a:t>
            </a:r>
            <a:r>
              <a:rPr lang="en-US" sz="1900" b="1" dirty="0" smtClean="0"/>
              <a:t>.752</a:t>
            </a:r>
          </a:p>
          <a:p>
            <a:pPr marL="514350" indent="-514350" algn="ctr">
              <a:buNone/>
            </a:pPr>
            <a:endParaRPr lang="en-US" sz="1900" b="1" i="1" dirty="0" smtClean="0"/>
          </a:p>
          <a:p>
            <a:pPr marL="514350" indent="-514350">
              <a:buNone/>
            </a:pPr>
            <a:r>
              <a:rPr lang="en-US" sz="1900" dirty="0" smtClean="0"/>
              <a:t>Therefore, an approximate equation of the best fitting line is</a:t>
            </a:r>
          </a:p>
          <a:p>
            <a:pPr marL="514350" indent="-514350" algn="ctr">
              <a:buNone/>
            </a:pPr>
            <a:r>
              <a:rPr lang="en-US" sz="1900" b="1" dirty="0" smtClean="0"/>
              <a:t>y = 0.964</a:t>
            </a:r>
            <a:r>
              <a:rPr lang="en-US" sz="1900" b="1" i="1" dirty="0" smtClean="0"/>
              <a:t>x</a:t>
            </a:r>
            <a:r>
              <a:rPr lang="en-US" sz="1900" b="1" dirty="0" smtClean="0"/>
              <a:t> + .752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81200" y="31242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953000" y="31242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705600" y="31242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33600" y="42672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81600" y="41910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5105400" cy="838200"/>
          </a:xfrm>
        </p:spPr>
        <p:txBody>
          <a:bodyPr>
            <a:normAutofit/>
          </a:bodyPr>
          <a:lstStyle/>
          <a:p>
            <a:pPr algn="ctr"/>
            <a:r>
              <a:rPr lang="en-US" sz="4500" dirty="0" smtClean="0"/>
              <a:t>Procedure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83880" cy="48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000" b="1" u="sng" dirty="0" smtClean="0"/>
              <a:t>C. Analyze the Data</a:t>
            </a:r>
            <a:endParaRPr lang="en-US" sz="2000" dirty="0" smtClean="0"/>
          </a:p>
          <a:p>
            <a:pPr lvl="0"/>
            <a:r>
              <a:rPr lang="en-US" sz="2000" dirty="0" smtClean="0"/>
              <a:t>Determine if there is a correlation between the length of your foot and the length of your forearm.</a:t>
            </a:r>
          </a:p>
          <a:p>
            <a:pPr lvl="0"/>
            <a:r>
              <a:rPr lang="en-US" sz="2000" dirty="0" smtClean="0"/>
              <a:t>Make predictions using your equation. </a:t>
            </a:r>
          </a:p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  <a:p>
            <a:pPr lvl="0"/>
            <a:r>
              <a:rPr lang="en-US" sz="2000" dirty="0" smtClean="0"/>
              <a:t>Correlation is represented by the letter </a:t>
            </a:r>
            <a:r>
              <a:rPr lang="en-US" sz="2000" i="1" dirty="0" smtClean="0"/>
              <a:t>r</a:t>
            </a:r>
            <a:r>
              <a:rPr lang="en-US" sz="2000" dirty="0" smtClean="0"/>
              <a:t>, and can be </a:t>
            </a:r>
            <a:r>
              <a:rPr lang="en-US" sz="2000" b="1" dirty="0" smtClean="0"/>
              <a:t>negative</a:t>
            </a:r>
            <a:r>
              <a:rPr lang="en-US" sz="2000" dirty="0" smtClean="0"/>
              <a:t>, </a:t>
            </a:r>
            <a:r>
              <a:rPr lang="en-US" sz="2000" b="1" dirty="0" smtClean="0"/>
              <a:t>positive</a:t>
            </a:r>
            <a:r>
              <a:rPr lang="en-US" sz="2000" dirty="0" smtClean="0"/>
              <a:t>, or </a:t>
            </a:r>
            <a:r>
              <a:rPr lang="en-US" sz="2000" b="1" dirty="0" smtClean="0"/>
              <a:t>no correlation</a:t>
            </a:r>
            <a:r>
              <a:rPr lang="en-US" sz="2000" dirty="0" smtClean="0"/>
              <a:t>.</a:t>
            </a:r>
          </a:p>
          <a:p>
            <a:pPr lvl="0"/>
            <a:endParaRPr lang="en-US" sz="2000" dirty="0" smtClean="0"/>
          </a:p>
          <a:p>
            <a:pPr lvl="0" algn="ctr">
              <a:buNone/>
            </a:pPr>
            <a:r>
              <a:rPr lang="en-US" dirty="0" smtClean="0"/>
              <a:t>The correlation of our graph is </a:t>
            </a:r>
            <a:r>
              <a:rPr lang="en-US" b="1" dirty="0" smtClean="0"/>
              <a:t>POSITIVE!</a:t>
            </a:r>
            <a:endParaRPr lang="en-US" b="1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90800"/>
            <a:ext cx="5386070" cy="185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89</TotalTime>
  <Words>896</Words>
  <Application>Microsoft Office PowerPoint</Application>
  <PresentationFormat>On-screen Show (4:3)</PresentationFormat>
  <Paragraphs>123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Aspect</vt:lpstr>
      <vt:lpstr>Line of Best Fit Linear Models and Correlation</vt:lpstr>
      <vt:lpstr>An example of fitting a line to data</vt:lpstr>
      <vt:lpstr>Goals and Objectives</vt:lpstr>
      <vt:lpstr>Materials</vt:lpstr>
      <vt:lpstr>Procedure</vt:lpstr>
      <vt:lpstr>Procedure</vt:lpstr>
      <vt:lpstr>Procedure</vt:lpstr>
      <vt:lpstr>How to Determine Line of Best Fit</vt:lpstr>
      <vt:lpstr>Procedure</vt:lpstr>
      <vt:lpstr>Extended Questions</vt:lpstr>
      <vt:lpstr>Extended Questions</vt:lpstr>
      <vt:lpstr>Extended Exercises</vt:lpstr>
      <vt:lpstr>Standards Addressed</vt:lpstr>
      <vt:lpstr>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 of Best Fit Linear Models and Correlation</dc:title>
  <dc:creator>Mount Saint Mary College</dc:creator>
  <cp:lastModifiedBy>Chelsea Veach</cp:lastModifiedBy>
  <cp:revision>7</cp:revision>
  <dcterms:created xsi:type="dcterms:W3CDTF">2012-04-25T18:07:08Z</dcterms:created>
  <dcterms:modified xsi:type="dcterms:W3CDTF">2012-04-26T02:48:44Z</dcterms:modified>
</cp:coreProperties>
</file>